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5" r:id="rId21"/>
    <p:sldId id="294" r:id="rId22"/>
    <p:sldId id="275" r:id="rId23"/>
    <p:sldId id="298" r:id="rId24"/>
    <p:sldId id="296" r:id="rId25"/>
    <p:sldId id="297" r:id="rId26"/>
    <p:sldId id="277" r:id="rId27"/>
    <p:sldId id="278" r:id="rId28"/>
    <p:sldId id="280" r:id="rId29"/>
    <p:sldId id="279" r:id="rId30"/>
    <p:sldId id="281" r:id="rId31"/>
    <p:sldId id="302" r:id="rId32"/>
    <p:sldId id="282" r:id="rId33"/>
    <p:sldId id="286" r:id="rId34"/>
    <p:sldId id="299" r:id="rId35"/>
    <p:sldId id="283" r:id="rId36"/>
    <p:sldId id="284" r:id="rId37"/>
    <p:sldId id="285" r:id="rId38"/>
    <p:sldId id="287" r:id="rId39"/>
    <p:sldId id="288" r:id="rId40"/>
    <p:sldId id="300" r:id="rId41"/>
    <p:sldId id="289" r:id="rId42"/>
    <p:sldId id="301" r:id="rId43"/>
    <p:sldId id="290" r:id="rId44"/>
    <p:sldId id="291" r:id="rId45"/>
    <p:sldId id="292" r:id="rId46"/>
    <p:sldId id="29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MeanJokes/comments/8dakze/what_does_a_black_child_get_for_christmas/" TargetMode="External"/><Relationship Id="rId2" Type="http://schemas.openxmlformats.org/officeDocument/2006/relationships/hyperlink" Target="https://www.reddit.com/r/MeanJokes/comments/8cvv1f/how_does_a_black_woman_fight_crim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ddit.com/r/MeanJokes/comments/8dwyhm/a_young_german_boy_is_rushed_to_the_hospital/" TargetMode="External"/><Relationship Id="rId4" Type="http://schemas.openxmlformats.org/officeDocument/2006/relationships/hyperlink" Target="https://www.reddit.com/r/MeanJokes/comments/8dileo/racism_is_like_black_peopl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7n8GqewJ2M" TargetMode="External"/><Relationship Id="rId3" Type="http://schemas.openxmlformats.org/officeDocument/2006/relationships/hyperlink" Target="https://www.bing.com/videos/search?q=clint+eastwood+film+racist&amp;&amp;view=detail&amp;mid=DB6695BB7867A5466AC6DB6695BB7867A5466AC6&amp;&amp;FORM=VDRVRV" TargetMode="External"/><Relationship Id="rId7" Type="http://schemas.openxmlformats.org/officeDocument/2006/relationships/hyperlink" Target="https://www.bing.com/videos/search?q=miley+cyrus+satire+wrecking+ball&amp;view=detail&amp;mid=456D27F3A31E750C8BA8456D27F3A31E750C8BA8&amp;FORM=VIRE" TargetMode="External"/><Relationship Id="rId2" Type="http://schemas.openxmlformats.org/officeDocument/2006/relationships/hyperlink" Target="http://www.gutenberg.org/files/35622/35622-h/35622-h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ng.com/videos/search?q=shakira+satire+pancake&amp;&amp;view=detail&amp;mid=83E7E55B9FE495960BE183E7E55B9FE495960BE1&amp;&amp;FORM=VRDGAR" TargetMode="External"/><Relationship Id="rId11" Type="http://schemas.openxmlformats.org/officeDocument/2006/relationships/hyperlink" Target="http://www.lafontaine.net/lesFables/afficheFable.php?id=47" TargetMode="External"/><Relationship Id="rId5" Type="http://schemas.openxmlformats.org/officeDocument/2006/relationships/hyperlink" Target="https://www.reddit.com/r/MeanJokes" TargetMode="External"/><Relationship Id="rId10" Type="http://schemas.openxmlformats.org/officeDocument/2006/relationships/hyperlink" Target="https://www.bing.com/videos/search?q=cookin+with+putin&amp;view=detail&amp;mid=74FA251F5D5A3A8C1EAB74FA251F5D5A3A8C1EAB&amp;FORM=VIRE" TargetMode="External"/><Relationship Id="rId4" Type="http://schemas.openxmlformats.org/officeDocument/2006/relationships/hyperlink" Target="https://www.bing.com/videos/search?q=clint+eastwood+film+racist&amp;&amp;view=detail&amp;mid=C9DC6DA622050DB11D11C9DC6DA622050DB11D11&amp;&amp;FORM=VDRVRV" TargetMode="External"/><Relationship Id="rId9" Type="http://schemas.openxmlformats.org/officeDocument/2006/relationships/hyperlink" Target="https://www.bing.com/videos/search?q=katey+perry+satire+california+girls&amp;&amp;view=detail&amp;mid=946E16A6FC5BD7FF102B946E16A6FC5BD7FF102B&amp;&amp;FORM=VRDGA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TRANSLATING HATRED &amp; humour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stereotypes</a:t>
            </a:r>
            <a:r>
              <a:rPr lang="fr-FR" dirty="0"/>
              <a:t> and clichés tell about us.</a:t>
            </a:r>
          </a:p>
          <a:p>
            <a:endParaRPr lang="fr-FR" dirty="0"/>
          </a:p>
          <a:p>
            <a:r>
              <a:rPr lang="fr-FR" dirty="0"/>
              <a:t>James Underhill</a:t>
            </a:r>
          </a:p>
          <a:p>
            <a:r>
              <a:rPr lang="fr-FR" dirty="0"/>
              <a:t>rep-univ-rouen.fr, </a:t>
            </a:r>
            <a:r>
              <a:rPr lang="fr-FR" dirty="0" err="1"/>
              <a:t>University</a:t>
            </a:r>
            <a:r>
              <a:rPr lang="fr-FR" dirty="0"/>
              <a:t> of Normandy</a:t>
            </a:r>
          </a:p>
        </p:txBody>
      </p:sp>
    </p:spTree>
    <p:extLst>
      <p:ext uri="{BB962C8B-B14F-4D97-AF65-F5344CB8AC3E}">
        <p14:creationId xmlns:p14="http://schemas.microsoft.com/office/powerpoint/2010/main" val="3941909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 good </a:t>
            </a:r>
            <a:r>
              <a:rPr lang="fr-FR" dirty="0" err="1"/>
              <a:t>patriots</a:t>
            </a:r>
            <a:r>
              <a:rPr lang="fr-FR" dirty="0"/>
              <a:t> </a:t>
            </a:r>
            <a:r>
              <a:rPr lang="fr-FR" dirty="0" err="1"/>
              <a:t>always</a:t>
            </a:r>
            <a:r>
              <a:rPr lang="fr-FR" dirty="0"/>
              <a:t> </a:t>
            </a:r>
            <a:r>
              <a:rPr lang="fr-FR" dirty="0" err="1"/>
              <a:t>hate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said that often in order to be </a:t>
            </a:r>
            <a:r>
              <a:rPr lang="en-GB" b="1" dirty="0"/>
              <a:t>a good patriot </a:t>
            </a:r>
            <a:r>
              <a:rPr lang="en-GB" dirty="0"/>
              <a:t>one is the enemy of the rest of mankind. </a:t>
            </a:r>
          </a:p>
          <a:p>
            <a:r>
              <a:rPr lang="en-GB" dirty="0"/>
              <a:t>To be a good patriot…</a:t>
            </a:r>
          </a:p>
          <a:p>
            <a:r>
              <a:rPr lang="en-GB" dirty="0"/>
              <a:t>…to wish for one's country's greatness is to wish harm to one's neighbours. </a:t>
            </a:r>
          </a:p>
          <a:p>
            <a:r>
              <a:rPr lang="en-GB" dirty="0"/>
              <a:t>He who should wish that his fatherland might never be greater, smaller, richer, poorer, would be the </a:t>
            </a:r>
            <a:r>
              <a:rPr lang="en-GB" b="1" dirty="0"/>
              <a:t>citizen of the world.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Voltaire</a:t>
            </a:r>
          </a:p>
        </p:txBody>
      </p:sp>
    </p:spTree>
    <p:extLst>
      <p:ext uri="{BB962C8B-B14F-4D97-AF65-F5344CB8AC3E}">
        <p14:creationId xmlns:p14="http://schemas.microsoft.com/office/powerpoint/2010/main" val="307224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Racist</a:t>
            </a:r>
            <a:r>
              <a:rPr lang="fr-FR" dirty="0"/>
              <a:t> jokes: 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strategies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Humour less about fear?</a:t>
            </a:r>
          </a:p>
          <a:p>
            <a:r>
              <a:rPr lang="en-GB" dirty="0"/>
              <a:t>And more about resentment?</a:t>
            </a:r>
          </a:p>
          <a:p>
            <a:r>
              <a:rPr lang="en-GB" dirty="0"/>
              <a:t>Racist clichés and racist jokes usually reveal how one community – usually the dominant community – despises minorities.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Let’s take a look at some American racist and jokes.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Lazy</a:t>
            </a:r>
            <a:r>
              <a:rPr lang="fr-FR" dirty="0"/>
              <a:t> latinos, </a:t>
            </a:r>
            <a:r>
              <a:rPr lang="fr-FR" dirty="0" err="1"/>
              <a:t>crimminal</a:t>
            </a:r>
            <a:r>
              <a:rPr lang="fr-FR" dirty="0"/>
              <a:t> blacks &amp; German nazis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>
                <a:hlinkClick r:id="rId2"/>
              </a:rPr>
              <a:t>How does a black woman fight crime?</a:t>
            </a:r>
            <a:r>
              <a:rPr lang="fr-FR" dirty="0"/>
              <a:t> </a:t>
            </a:r>
            <a:r>
              <a:rPr lang="en-GB" dirty="0"/>
              <a:t>		Getting an abortion.</a:t>
            </a:r>
            <a:endParaRPr lang="fr-FR" dirty="0"/>
          </a:p>
          <a:p>
            <a:pPr lvl="0"/>
            <a:r>
              <a:rPr lang="en-GB" dirty="0">
                <a:hlinkClick r:id="rId3"/>
              </a:rPr>
              <a:t>What does a black child get for Christmas?</a:t>
            </a:r>
            <a:r>
              <a:rPr lang="fr-FR" dirty="0"/>
              <a:t> </a:t>
            </a:r>
            <a:r>
              <a:rPr lang="en-GB" dirty="0"/>
              <a:t>		Your bike.</a:t>
            </a:r>
            <a:endParaRPr lang="fr-FR" dirty="0"/>
          </a:p>
          <a:p>
            <a:pPr lvl="0"/>
            <a:r>
              <a:rPr lang="en-GB" dirty="0">
                <a:hlinkClick r:id="rId4"/>
              </a:rPr>
              <a:t>Racism is like black people</a:t>
            </a:r>
            <a:r>
              <a:rPr lang="en-GB" dirty="0"/>
              <a:t>.		It shouldn't exist.</a:t>
            </a:r>
            <a:endParaRPr lang="fr-FR" dirty="0"/>
          </a:p>
          <a:p>
            <a:pPr lvl="0"/>
            <a:r>
              <a:rPr lang="en-GB" dirty="0"/>
              <a:t>What do you get when you cross a Mexican and a black person?		Somebody too lazy to steal.</a:t>
            </a:r>
            <a:endParaRPr lang="fr-FR" dirty="0"/>
          </a:p>
          <a:p>
            <a:pPr lvl="0"/>
            <a:r>
              <a:rPr lang="en-GB" dirty="0"/>
              <a:t>What do you call a building full of Mexicans?		Jail</a:t>
            </a:r>
            <a:endParaRPr lang="fr-FR" dirty="0"/>
          </a:p>
          <a:p>
            <a:pPr lvl="0"/>
            <a:r>
              <a:rPr lang="en-GB" dirty="0"/>
              <a:t>Why do Mexican kids walk around school like they own the place? 		Because their dads built it and their moms clean it. </a:t>
            </a:r>
            <a:endParaRPr lang="fr-FR" dirty="0"/>
          </a:p>
          <a:p>
            <a:pPr lvl="0"/>
            <a:r>
              <a:rPr lang="en-GB" dirty="0">
                <a:hlinkClick r:id="rId5"/>
              </a:rPr>
              <a:t>A young German boy is rushed to the hospital half-dead, plagued by coughing fits and spasms</a:t>
            </a:r>
            <a:r>
              <a:rPr lang="fr-FR" dirty="0"/>
              <a:t> </a:t>
            </a:r>
            <a:r>
              <a:rPr lang="en-GB" dirty="0"/>
              <a:t>		According to his parents, he accidentally used the guest shower.		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30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laugh</a:t>
            </a:r>
            <a:r>
              <a:rPr lang="fr-FR" dirty="0"/>
              <a:t> at? </a:t>
            </a:r>
            <a:r>
              <a:rPr lang="fr-FR" dirty="0" err="1"/>
              <a:t>Who</a:t>
            </a:r>
            <a:r>
              <a:rPr lang="fr-FR" dirty="0"/>
              <a:t>? </a:t>
            </a:r>
            <a:r>
              <a:rPr lang="fr-FR" dirty="0" err="1"/>
              <a:t>Why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There may be similar jokes in your country. </a:t>
            </a:r>
          </a:p>
          <a:p>
            <a:r>
              <a:rPr lang="en-GB" sz="2800" dirty="0"/>
              <a:t>Before we start denouncing the Americans for their prejudices, we would perhaps do well to consider out own prejudices.</a:t>
            </a:r>
          </a:p>
          <a:p>
            <a:endParaRPr lang="en-GB" sz="2800" dirty="0"/>
          </a:p>
          <a:p>
            <a:r>
              <a:rPr lang="en-GB" sz="2800" dirty="0"/>
              <a:t>Who do we resent and denigrate? </a:t>
            </a:r>
          </a:p>
        </p:txBody>
      </p:sp>
    </p:spTree>
    <p:extLst>
      <p:ext uri="{BB962C8B-B14F-4D97-AF65-F5344CB8AC3E}">
        <p14:creationId xmlns:p14="http://schemas.microsoft.com/office/powerpoint/2010/main" val="292300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Jokes </a:t>
            </a:r>
            <a:r>
              <a:rPr lang="fr-FR" dirty="0" err="1"/>
              <a:t>reveal</a:t>
            </a:r>
            <a:r>
              <a:rPr lang="fr-FR" dirty="0"/>
              <a:t> </a:t>
            </a:r>
            <a:r>
              <a:rPr lang="fr-FR" dirty="0" err="1"/>
              <a:t>stereotypes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But what do these jokes reveal? </a:t>
            </a:r>
          </a:p>
          <a:p>
            <a:r>
              <a:rPr lang="en-GB" sz="2400" dirty="0"/>
              <a:t>A prevalent tendency to consider the following groups in the following terms: </a:t>
            </a:r>
            <a:endParaRPr lang="fr-FR" sz="2400" dirty="0"/>
          </a:p>
          <a:p>
            <a:pPr lvl="1"/>
            <a:r>
              <a:rPr lang="fr-FR" sz="2200" dirty="0"/>
              <a:t>Latinos are </a:t>
            </a:r>
            <a:r>
              <a:rPr lang="fr-FR" sz="2200" dirty="0" err="1"/>
              <a:t>lazy</a:t>
            </a:r>
            <a:endParaRPr lang="fr-FR" sz="2200" dirty="0"/>
          </a:p>
          <a:p>
            <a:pPr lvl="1"/>
            <a:r>
              <a:rPr lang="fr-FR" sz="2200" dirty="0"/>
              <a:t>Blacks are </a:t>
            </a:r>
            <a:r>
              <a:rPr lang="fr-FR" sz="2200" dirty="0" err="1"/>
              <a:t>criminals</a:t>
            </a:r>
            <a:endParaRPr lang="fr-FR" sz="2200" dirty="0"/>
          </a:p>
          <a:p>
            <a:pPr lvl="1"/>
            <a:r>
              <a:rPr lang="fr-FR" sz="2200" dirty="0" err="1"/>
              <a:t>Germans</a:t>
            </a:r>
            <a:r>
              <a:rPr lang="fr-FR" sz="2200" dirty="0"/>
              <a:t> are Nazis.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21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jokes tell us about 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These prejudices tell us little or nothing about the groups denigrated, but they tell volumes about the stories most white Americans like to tell about themselves. </a:t>
            </a:r>
          </a:p>
          <a:p>
            <a:r>
              <a:rPr lang="en-GB" dirty="0"/>
              <a:t>Self-image reflected in these jokes: </a:t>
            </a:r>
            <a:endParaRPr lang="fr-FR" sz="1800" dirty="0"/>
          </a:p>
          <a:p>
            <a:pPr lvl="0"/>
            <a:r>
              <a:rPr lang="fr-FR" dirty="0" err="1"/>
              <a:t>Americans</a:t>
            </a:r>
            <a:r>
              <a:rPr lang="fr-FR" dirty="0"/>
              <a:t> are : </a:t>
            </a:r>
            <a:endParaRPr lang="fr-FR" sz="1800" dirty="0"/>
          </a:p>
          <a:p>
            <a:pPr lvl="1"/>
            <a:r>
              <a:rPr lang="fr-FR" dirty="0"/>
              <a:t>hard-</a:t>
            </a:r>
            <a:r>
              <a:rPr lang="fr-FR" dirty="0" err="1"/>
              <a:t>working</a:t>
            </a:r>
            <a:r>
              <a:rPr lang="fr-FR" dirty="0"/>
              <a:t>, </a:t>
            </a:r>
            <a:endParaRPr lang="fr-FR" sz="1600" dirty="0"/>
          </a:p>
          <a:p>
            <a:pPr lvl="1"/>
            <a:r>
              <a:rPr lang="fr-FR" dirty="0" err="1"/>
              <a:t>law-abiding</a:t>
            </a:r>
            <a:r>
              <a:rPr lang="fr-FR" dirty="0"/>
              <a:t>, </a:t>
            </a:r>
            <a:endParaRPr lang="fr-FR" sz="1600" dirty="0"/>
          </a:p>
          <a:p>
            <a:pPr lvl="1"/>
            <a:r>
              <a:rPr lang="en-GB" dirty="0"/>
              <a:t>good world-citizens who believe that everyone was created equal.</a:t>
            </a:r>
          </a:p>
          <a:p>
            <a:pPr lvl="1"/>
            <a:r>
              <a:rPr lang="en-GB" dirty="0"/>
              <a:t> Americans are willing to go out into the world to save other peoples from regimes that oppress them. </a:t>
            </a:r>
            <a:endParaRPr lang="fr-FR" sz="16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17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Others</a:t>
            </a:r>
            <a:r>
              <a:rPr lang="fr-FR" dirty="0"/>
              <a:t> structure </a:t>
            </a:r>
            <a:r>
              <a:rPr lang="fr-FR" dirty="0" err="1"/>
              <a:t>identity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The Americans are the non-lazy Latinos,</a:t>
            </a:r>
          </a:p>
          <a:p>
            <a:r>
              <a:rPr lang="en-GB" dirty="0"/>
              <a:t> they are the non-criminal blacks, </a:t>
            </a:r>
          </a:p>
          <a:p>
            <a:r>
              <a:rPr lang="en-GB" dirty="0"/>
              <a:t>the non-fascist Germans. </a:t>
            </a:r>
          </a:p>
          <a:p>
            <a:endParaRPr lang="en-GB" dirty="0"/>
          </a:p>
          <a:p>
            <a:r>
              <a:rPr lang="en-GB" dirty="0"/>
              <a:t>‘Others’ – invented others</a:t>
            </a:r>
          </a:p>
          <a:p>
            <a:r>
              <a:rPr lang="en-GB" dirty="0"/>
              <a:t>Fictitious fantasy others – are used to construct identities.</a:t>
            </a:r>
          </a:p>
          <a:p>
            <a:r>
              <a:rPr lang="en-GB" dirty="0"/>
              <a:t>Do Americans believe them? </a:t>
            </a:r>
          </a:p>
          <a:p>
            <a:r>
              <a:rPr lang="en-GB" dirty="0"/>
              <a:t>Don’t we all enjoy Disney and our own fairy tales about the world, the good and the evil?</a:t>
            </a:r>
          </a:p>
          <a:p>
            <a:r>
              <a:rPr lang="en-GB" dirty="0"/>
              <a:t>We love to remind ourselves we are on the right side: NOT LIKE THEM!!!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6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Nazis in </a:t>
            </a:r>
            <a:r>
              <a:rPr lang="fr-FR" dirty="0" err="1"/>
              <a:t>Czech</a:t>
            </a:r>
            <a:r>
              <a:rPr lang="fr-FR" dirty="0"/>
              <a:t> </a:t>
            </a:r>
            <a:r>
              <a:rPr lang="fr-FR" dirty="0" err="1"/>
              <a:t>identity</a:t>
            </a:r>
            <a:r>
              <a:rPr lang="fr-FR" dirty="0"/>
              <a:t> and </a:t>
            </a:r>
            <a:r>
              <a:rPr lang="fr-FR" dirty="0" err="1"/>
              <a:t>czech</a:t>
            </a:r>
            <a:r>
              <a:rPr lang="fr-FR" dirty="0"/>
              <a:t> </a:t>
            </a:r>
            <a:r>
              <a:rPr lang="fr-FR" dirty="0" err="1"/>
              <a:t>politics</a:t>
            </a:r>
            <a:r>
              <a:rPr lang="fr-FR" dirty="0"/>
              <a:t>?</a:t>
            </a:r>
          </a:p>
        </p:txBody>
      </p:sp>
      <p:pic>
        <p:nvPicPr>
          <p:cNvPr id="4" name="Image 3" descr="Macintosh HD:Users:adm:Desktop:images-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09" y="1086678"/>
            <a:ext cx="4187687" cy="3214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3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Details</a:t>
            </a:r>
            <a:r>
              <a:rPr lang="fr-FR" dirty="0"/>
              <a:t> are </a:t>
            </a:r>
            <a:r>
              <a:rPr lang="fr-FR" dirty="0" err="1"/>
              <a:t>downplayed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When the Americans saved Europe…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Several ‘details’ are carefully downplayed in this narrative. </a:t>
            </a:r>
          </a:p>
          <a:p>
            <a:pPr lvl="1"/>
            <a:r>
              <a:rPr lang="en-GB" sz="2200" dirty="0"/>
              <a:t>The British resistance to the Germans from the beginning to the end of the war. </a:t>
            </a:r>
          </a:p>
          <a:p>
            <a:pPr lvl="1"/>
            <a:r>
              <a:rPr lang="en-GB" sz="2200" dirty="0"/>
              <a:t>The Russian resistance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38874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Subplots</a:t>
            </a:r>
            <a:r>
              <a:rPr lang="fr-FR" dirty="0"/>
              <a:t> are </a:t>
            </a:r>
            <a:r>
              <a:rPr lang="fr-FR" dirty="0" err="1"/>
              <a:t>integrated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/>
              <a:t>French </a:t>
            </a:r>
            <a:r>
              <a:rPr lang="fr-FR" sz="2800" dirty="0" err="1"/>
              <a:t>cowards</a:t>
            </a:r>
            <a:endParaRPr lang="fr-FR" sz="2800" dirty="0"/>
          </a:p>
          <a:p>
            <a:endParaRPr lang="fr-FR" dirty="0"/>
          </a:p>
          <a:p>
            <a:r>
              <a:rPr lang="en-GB" dirty="0"/>
              <a:t>Why do the French have trees along their avenues</a:t>
            </a:r>
            <a:endParaRPr lang="fr-FR" dirty="0"/>
          </a:p>
          <a:p>
            <a:r>
              <a:rPr lang="en-GB" dirty="0"/>
              <a:t>So the Germans can march in the shade. </a:t>
            </a:r>
          </a:p>
          <a:p>
            <a:endParaRPr lang="en-GB" dirty="0"/>
          </a:p>
          <a:p>
            <a:r>
              <a:rPr lang="en-GB" dirty="0"/>
              <a:t>Perverted untrustworthy moralizing French 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742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Putin</a:t>
            </a:r>
            <a:r>
              <a:rPr lang="fr-FR" dirty="0"/>
              <a:t> 			</a:t>
            </a:r>
            <a:r>
              <a:rPr lang="fr-FR" dirty="0" err="1"/>
              <a:t>Cossack</a:t>
            </a:r>
            <a:r>
              <a:rPr lang="fr-FR" dirty="0"/>
              <a:t> </a:t>
            </a:r>
            <a:r>
              <a:rPr lang="fr-FR" dirty="0" err="1"/>
              <a:t>Dictaror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Macintosh HD:Users:adm:Desktop:Unknown-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9" y="685800"/>
            <a:ext cx="6697564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12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Evil</a:t>
            </a:r>
            <a:r>
              <a:rPr lang="fr-FR" dirty="0"/>
              <a:t> </a:t>
            </a:r>
            <a:r>
              <a:rPr lang="fr-FR" dirty="0" err="1"/>
              <a:t>two-faced</a:t>
            </a:r>
            <a:r>
              <a:rPr lang="fr-FR" dirty="0"/>
              <a:t> </a:t>
            </a:r>
            <a:r>
              <a:rPr lang="fr-FR" dirty="0" err="1"/>
              <a:t>frenchman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can’t</a:t>
            </a:r>
            <a:r>
              <a:rPr lang="fr-FR" dirty="0"/>
              <a:t> trust </a:t>
            </a:r>
            <a:r>
              <a:rPr lang="fr-FR" dirty="0" err="1"/>
              <a:t>him</a:t>
            </a:r>
            <a:r>
              <a:rPr lang="fr-FR" dirty="0"/>
              <a:t>… He </a:t>
            </a:r>
            <a:r>
              <a:rPr lang="fr-FR" dirty="0" err="1"/>
              <a:t>sounds</a:t>
            </a:r>
            <a:r>
              <a:rPr lang="fr-FR" dirty="0"/>
              <a:t> good, but…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862" y="556892"/>
            <a:ext cx="5420138" cy="3814171"/>
          </a:xfrm>
        </p:spPr>
      </p:pic>
    </p:spTree>
    <p:extLst>
      <p:ext uri="{BB962C8B-B14F-4D97-AF65-F5344CB8AC3E}">
        <p14:creationId xmlns:p14="http://schemas.microsoft.com/office/powerpoint/2010/main" val="2219404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good </a:t>
            </a:r>
            <a:r>
              <a:rPr lang="fr-FR" dirty="0" err="1"/>
              <a:t>guys</a:t>
            </a:r>
            <a:r>
              <a:rPr lang="fr-FR" dirty="0"/>
              <a:t> are </a:t>
            </a:r>
            <a:r>
              <a:rPr lang="fr-FR" dirty="0" err="1"/>
              <a:t>stong</a:t>
            </a:r>
            <a:r>
              <a:rPr lang="fr-FR" dirty="0"/>
              <a:t> and good and </a:t>
            </a:r>
            <a:r>
              <a:rPr lang="fr-FR" dirty="0" err="1"/>
              <a:t>loved</a:t>
            </a:r>
            <a:r>
              <a:rPr lang="fr-FR" dirty="0"/>
              <a:t> by </a:t>
            </a:r>
            <a:r>
              <a:rPr lang="fr-FR" dirty="0" err="1"/>
              <a:t>women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01045"/>
            <a:ext cx="8304212" cy="3892135"/>
          </a:xfrm>
        </p:spPr>
      </p:pic>
    </p:spTree>
    <p:extLst>
      <p:ext uri="{BB962C8B-B14F-4D97-AF65-F5344CB8AC3E}">
        <p14:creationId xmlns:p14="http://schemas.microsoft.com/office/powerpoint/2010/main" val="277779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Universal humour? </a:t>
            </a:r>
            <a:br>
              <a:rPr lang="fr-FR" dirty="0"/>
            </a:br>
            <a:r>
              <a:rPr lang="fr-FR" dirty="0"/>
              <a:t>Jokes about </a:t>
            </a:r>
            <a:r>
              <a:rPr lang="fr-FR" dirty="0" err="1"/>
              <a:t>women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Jokes about Blondes 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blonde goes into a library and says: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I’ll have a big mac and a large fries.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I’m sorry miss, says the librarian, but you’re in a library.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GB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‘Oh, I’m sorry,’ whispers the blonde, ‘I’ll have a big mac and a large fries.’ 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713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Women</a:t>
            </a:r>
            <a:r>
              <a:rPr lang="fr-FR" dirty="0"/>
              <a:t> </a:t>
            </a:r>
            <a:r>
              <a:rPr lang="fr-FR" dirty="0" err="1"/>
              <a:t>laughing</a:t>
            </a:r>
            <a:r>
              <a:rPr lang="fr-FR" dirty="0"/>
              <a:t> at </a:t>
            </a:r>
            <a:r>
              <a:rPr lang="fr-FR" dirty="0" err="1"/>
              <a:t>women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Who</a:t>
            </a:r>
            <a:r>
              <a:rPr lang="fr-FR" dirty="0"/>
              <a:t>? </a:t>
            </a:r>
          </a:p>
          <a:p>
            <a:r>
              <a:rPr lang="fr-FR" dirty="0" err="1"/>
              <a:t>Why</a:t>
            </a:r>
            <a:r>
              <a:rPr lang="fr-FR" dirty="0"/>
              <a:t>?</a:t>
            </a:r>
          </a:p>
          <a:p>
            <a:endParaRPr lang="fr-FR" dirty="0"/>
          </a:p>
          <a:p>
            <a:r>
              <a:rPr lang="fr-FR" dirty="0" err="1"/>
              <a:t>Hate</a:t>
            </a:r>
            <a:r>
              <a:rPr lang="fr-FR" dirty="0"/>
              <a:t> or </a:t>
            </a:r>
            <a:r>
              <a:rPr lang="fr-FR" dirty="0" err="1"/>
              <a:t>resentment</a:t>
            </a:r>
            <a:r>
              <a:rPr lang="fr-FR" dirty="0"/>
              <a:t>? </a:t>
            </a:r>
          </a:p>
          <a:p>
            <a:endParaRPr lang="fr-FR" dirty="0"/>
          </a:p>
          <a:p>
            <a:r>
              <a:rPr lang="fr-FR" dirty="0" err="1"/>
              <a:t>Competition</a:t>
            </a:r>
            <a:r>
              <a:rPr lang="fr-FR" dirty="0"/>
              <a:t>?</a:t>
            </a:r>
          </a:p>
          <a:p>
            <a:endParaRPr lang="fr-FR" dirty="0"/>
          </a:p>
          <a:p>
            <a:r>
              <a:rPr lang="fr-FR" dirty="0"/>
              <a:t>All American girls?</a:t>
            </a:r>
          </a:p>
        </p:txBody>
      </p:sp>
    </p:spTree>
    <p:extLst>
      <p:ext uri="{BB962C8B-B14F-4D97-AF65-F5344CB8AC3E}">
        <p14:creationId xmlns:p14="http://schemas.microsoft.com/office/powerpoint/2010/main" val="869237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Satirizing</a:t>
            </a:r>
            <a:r>
              <a:rPr lang="fr-FR" sz="3200" dirty="0"/>
              <a:t> </a:t>
            </a:r>
            <a:r>
              <a:rPr lang="fr-FR" sz="3200" dirty="0" err="1"/>
              <a:t>shakira</a:t>
            </a:r>
            <a:r>
              <a:rPr lang="fr-FR" sz="3200" dirty="0"/>
              <a:t> the bomba </a:t>
            </a:r>
            <a:r>
              <a:rPr lang="fr-FR" sz="3200" dirty="0" err="1"/>
              <a:t>latina</a:t>
            </a:r>
            <a:endParaRPr lang="fr-FR" sz="32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304" y="585259"/>
            <a:ext cx="6706144" cy="4132515"/>
          </a:xfrm>
        </p:spPr>
      </p:pic>
    </p:spTree>
    <p:extLst>
      <p:ext uri="{BB962C8B-B14F-4D97-AF65-F5344CB8AC3E}">
        <p14:creationId xmlns:p14="http://schemas.microsoft.com/office/powerpoint/2010/main" val="1499733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Hating</a:t>
            </a:r>
            <a:r>
              <a:rPr lang="fr-FR" dirty="0"/>
              <a:t> the </a:t>
            </a:r>
            <a:r>
              <a:rPr lang="fr-FR" dirty="0" err="1"/>
              <a:t>west</a:t>
            </a:r>
            <a:r>
              <a:rPr lang="fr-FR" dirty="0"/>
              <a:t> </a:t>
            </a:r>
            <a:r>
              <a:rPr lang="fr-FR" dirty="0" err="1"/>
              <a:t>coast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california</a:t>
            </a:r>
            <a:r>
              <a:rPr lang="fr-FR" dirty="0"/>
              <a:t> girls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989" y="702365"/>
            <a:ext cx="7074975" cy="3784967"/>
          </a:xfrm>
        </p:spPr>
      </p:pic>
    </p:spTree>
    <p:extLst>
      <p:ext uri="{BB962C8B-B14F-4D97-AF65-F5344CB8AC3E}">
        <p14:creationId xmlns:p14="http://schemas.microsoft.com/office/powerpoint/2010/main" val="222906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 </a:t>
            </a:r>
            <a:r>
              <a:rPr lang="fr-FR" dirty="0" err="1"/>
              <a:t>Hate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Shakira’s curves and postures are mocked by less sexy women clearly intimidated by the ‘</a:t>
            </a:r>
            <a:r>
              <a:rPr lang="en-GB" dirty="0" err="1"/>
              <a:t>bomba</a:t>
            </a:r>
            <a:r>
              <a:rPr lang="en-GB" dirty="0"/>
              <a:t> </a:t>
            </a:r>
            <a:r>
              <a:rPr lang="en-GB" dirty="0" err="1"/>
              <a:t>latina</a:t>
            </a:r>
            <a:r>
              <a:rPr lang="en-GB" dirty="0"/>
              <a:t>’: </a:t>
            </a:r>
            <a:endParaRPr lang="fr-FR" dirty="0"/>
          </a:p>
          <a:p>
            <a:r>
              <a:rPr lang="en-GB" dirty="0" err="1"/>
              <a:t>Katey</a:t>
            </a:r>
            <a:r>
              <a:rPr lang="en-GB" dirty="0"/>
              <a:t> Perry is mocked for her simplistic girlish prick-tease poses and dresses in a variety of spoofs and satires. </a:t>
            </a:r>
            <a:endParaRPr lang="fr-FR" dirty="0"/>
          </a:p>
          <a:p>
            <a:r>
              <a:rPr lang="en-GB" dirty="0"/>
              <a:t>Pop videos also have a lot of prejudice and resentment. </a:t>
            </a:r>
          </a:p>
          <a:p>
            <a:r>
              <a:rPr lang="en-GB" dirty="0"/>
              <a:t>In Shakira’s videos we can see a Kick Ass heroine of GRRRRRL Power deflating the false enormous breasts of her rival when she tries to take her partner.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671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Resenting</a:t>
            </a:r>
            <a:r>
              <a:rPr lang="fr-FR" dirty="0"/>
              <a:t> bomba </a:t>
            </a:r>
            <a:r>
              <a:rPr lang="fr-FR" dirty="0" err="1"/>
              <a:t>latina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Shakira </a:t>
            </a:r>
            <a:r>
              <a:rPr lang="fr-FR" dirty="0" err="1"/>
              <a:t>spoof</a:t>
            </a:r>
            <a:r>
              <a:rPr lang="fr-FR" dirty="0"/>
              <a:t>	</a:t>
            </a:r>
          </a:p>
          <a:p>
            <a:r>
              <a:rPr lang="fr-FR" dirty="0"/>
              <a:t>Satire </a:t>
            </a:r>
            <a:r>
              <a:rPr lang="fr-FR" dirty="0" err="1"/>
              <a:t>reveals</a:t>
            </a:r>
            <a:r>
              <a:rPr lang="fr-FR" dirty="0"/>
              <a:t> </a:t>
            </a:r>
            <a:r>
              <a:rPr lang="fr-FR" dirty="0" err="1"/>
              <a:t>resentments</a:t>
            </a:r>
            <a:r>
              <a:rPr lang="fr-FR" dirty="0"/>
              <a:t> and </a:t>
            </a:r>
            <a:r>
              <a:rPr lang="fr-FR" dirty="0" err="1"/>
              <a:t>fears</a:t>
            </a:r>
            <a:r>
              <a:rPr lang="fr-FR" dirty="0"/>
              <a:t>: </a:t>
            </a:r>
          </a:p>
          <a:p>
            <a:r>
              <a:rPr lang="fr-FR" dirty="0" err="1"/>
              <a:t>Americans</a:t>
            </a:r>
            <a:r>
              <a:rPr lang="fr-FR" dirty="0"/>
              <a:t> are </a:t>
            </a:r>
            <a:r>
              <a:rPr lang="fr-FR" dirty="0" err="1"/>
              <a:t>competitive</a:t>
            </a:r>
            <a:endParaRPr lang="fr-FR" dirty="0"/>
          </a:p>
          <a:p>
            <a:r>
              <a:rPr lang="fr-FR" dirty="0"/>
              <a:t>And </a:t>
            </a:r>
            <a:r>
              <a:rPr lang="fr-FR" dirty="0" err="1"/>
              <a:t>american</a:t>
            </a:r>
            <a:r>
              <a:rPr lang="fr-FR" dirty="0"/>
              <a:t> girls </a:t>
            </a:r>
            <a:r>
              <a:rPr lang="fr-FR" dirty="0" err="1"/>
              <a:t>compete</a:t>
            </a:r>
            <a:r>
              <a:rPr lang="fr-FR" dirty="0"/>
              <a:t> </a:t>
            </a:r>
          </a:p>
          <a:p>
            <a:r>
              <a:rPr lang="fr-FR" dirty="0"/>
              <a:t>Or </a:t>
            </a:r>
            <a:r>
              <a:rPr lang="fr-FR" dirty="0" err="1"/>
              <a:t>can’t</a:t>
            </a:r>
            <a:r>
              <a:rPr lang="fr-FR" dirty="0"/>
              <a:t> </a:t>
            </a:r>
            <a:r>
              <a:rPr lang="fr-FR" dirty="0" err="1"/>
              <a:t>compete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err="1"/>
              <a:t>Hating</a:t>
            </a:r>
            <a:r>
              <a:rPr lang="fr-FR" dirty="0"/>
              <a:t> California girls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Can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compete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sunshine</a:t>
            </a:r>
            <a:r>
              <a:rPr lang="fr-FR" dirty="0"/>
              <a:t> girls of the West </a:t>
            </a:r>
            <a:r>
              <a:rPr lang="fr-FR" dirty="0" err="1"/>
              <a:t>Coast</a:t>
            </a:r>
            <a:r>
              <a:rPr lang="fr-FR" dirty="0"/>
              <a:t>? </a:t>
            </a:r>
          </a:p>
          <a:p>
            <a:endParaRPr lang="fr-FR" dirty="0"/>
          </a:p>
          <a:p>
            <a:r>
              <a:rPr lang="fr-FR" dirty="0"/>
              <a:t>And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try</a:t>
            </a:r>
            <a:r>
              <a:rPr lang="fr-FR" dirty="0"/>
              <a:t>? </a:t>
            </a:r>
          </a:p>
          <a:p>
            <a:endParaRPr lang="fr-FR" dirty="0"/>
          </a:p>
          <a:p>
            <a:r>
              <a:rPr lang="fr-FR" dirty="0"/>
              <a:t>Try to </a:t>
            </a:r>
            <a:r>
              <a:rPr lang="fr-FR" dirty="0" err="1"/>
              <a:t>please</a:t>
            </a:r>
            <a:r>
              <a:rPr lang="fr-FR" dirty="0"/>
              <a:t>…..</a:t>
            </a:r>
            <a:br>
              <a:rPr lang="fr-FR" dirty="0"/>
            </a:br>
            <a:r>
              <a:rPr lang="fr-FR" dirty="0"/>
              <a:t>……………………………..Men?</a:t>
            </a:r>
          </a:p>
        </p:txBody>
      </p:sp>
    </p:spTree>
    <p:extLst>
      <p:ext uri="{BB962C8B-B14F-4D97-AF65-F5344CB8AC3E}">
        <p14:creationId xmlns:p14="http://schemas.microsoft.com/office/powerpoint/2010/main" val="856607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Sexual</a:t>
            </a:r>
            <a:r>
              <a:rPr lang="fr-FR" dirty="0"/>
              <a:t> jokes are violent jokes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Sexual</a:t>
            </a:r>
            <a:r>
              <a:rPr lang="fr-FR" sz="2800" dirty="0"/>
              <a:t> parts </a:t>
            </a:r>
            <a:r>
              <a:rPr lang="fr-FR" sz="2800" dirty="0" err="1"/>
              <a:t>exploited</a:t>
            </a:r>
            <a:endParaRPr lang="fr-FR" sz="2800" dirty="0"/>
          </a:p>
          <a:p>
            <a:r>
              <a:rPr lang="fr-FR" sz="2800" dirty="0"/>
              <a:t>Castration</a:t>
            </a:r>
          </a:p>
          <a:p>
            <a:r>
              <a:rPr lang="fr-FR" sz="2800" dirty="0" err="1"/>
              <a:t>Breasts</a:t>
            </a:r>
            <a:r>
              <a:rPr lang="fr-FR" sz="2800" dirty="0"/>
              <a:t>, </a:t>
            </a:r>
          </a:p>
          <a:p>
            <a:r>
              <a:rPr lang="fr-FR" sz="2800" dirty="0" err="1"/>
              <a:t>vaginas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32112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err="1"/>
              <a:t>Provisional</a:t>
            </a:r>
            <a:r>
              <a:rPr lang="fr-FR" b="1" dirty="0"/>
              <a:t> Conclusions</a:t>
            </a:r>
            <a:br>
              <a:rPr lang="fr-FR" b="1" dirty="0"/>
            </a:br>
            <a:r>
              <a:rPr lang="fr-FR" b="1" dirty="0" err="1"/>
              <a:t>Working</a:t>
            </a:r>
            <a:r>
              <a:rPr lang="fr-FR" b="1" dirty="0"/>
              <a:t> </a:t>
            </a:r>
            <a:r>
              <a:rPr lang="fr-FR" b="1" dirty="0" err="1"/>
              <a:t>hypotheses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lvl="0"/>
            <a:r>
              <a:rPr lang="en-GB" sz="2900" dirty="0"/>
              <a:t>Jokes tell us little about those that are ridiculed.</a:t>
            </a:r>
            <a:endParaRPr lang="fr-FR" sz="2900" dirty="0"/>
          </a:p>
          <a:p>
            <a:pPr lvl="0"/>
            <a:r>
              <a:rPr lang="en-GB" sz="2900" dirty="0"/>
              <a:t>The objects of derision invariably serve as opposite-others used to define the majority culture’s values </a:t>
            </a:r>
          </a:p>
          <a:p>
            <a:pPr lvl="0"/>
            <a:r>
              <a:rPr lang="en-GB" sz="2900" dirty="0"/>
              <a:t>Men’s jokes about women tell us nothing about women, but a lot about men.</a:t>
            </a:r>
            <a:endParaRPr lang="fr-FR" sz="2900" dirty="0"/>
          </a:p>
          <a:p>
            <a:pPr lvl="0"/>
            <a:r>
              <a:rPr lang="en-GB" sz="2900" dirty="0"/>
              <a:t>Women’s jokes about men tell us little about men, but a lot about women.</a:t>
            </a:r>
            <a:endParaRPr lang="fr-FR" sz="2900" dirty="0"/>
          </a:p>
          <a:p>
            <a:pPr lvl="0"/>
            <a:r>
              <a:rPr lang="en-GB" sz="2900" dirty="0"/>
              <a:t>Men’s jokes about men tell us about their ideals, their values, their fears and resentments.</a:t>
            </a:r>
            <a:endParaRPr lang="fr-FR" sz="2900" dirty="0"/>
          </a:p>
          <a:p>
            <a:pPr lvl="0"/>
            <a:r>
              <a:rPr lang="en-GB" sz="2900" dirty="0"/>
              <a:t>Women’s jokes about women tell us about their ideals, their values, their fears and resentments.</a:t>
            </a:r>
            <a:endParaRPr lang="fr-FR" sz="29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49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 idiot? 			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manipulated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Macintosh HD:Users:adm:Desktop:Trump-and-intel-briefing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85801"/>
            <a:ext cx="6947510" cy="380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772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 </a:t>
            </a:r>
            <a:r>
              <a:rPr lang="fr-FR" dirty="0" err="1"/>
              <a:t>political</a:t>
            </a:r>
            <a:r>
              <a:rPr lang="fr-FR" dirty="0"/>
              <a:t> leaders </a:t>
            </a:r>
            <a:r>
              <a:rPr lang="fr-FR" dirty="0" err="1"/>
              <a:t>laugh</a:t>
            </a:r>
            <a:r>
              <a:rPr lang="fr-FR" dirty="0"/>
              <a:t>?</a:t>
            </a:r>
          </a:p>
        </p:txBody>
      </p:sp>
      <p:pic>
        <p:nvPicPr>
          <p:cNvPr id="4" name="Image 3" descr="Macintosh HD:Users:adm:Desktop:Unknown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6" y="685800"/>
            <a:ext cx="5498123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78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Subjects</a:t>
            </a:r>
            <a:r>
              <a:rPr lang="fr-FR" dirty="0"/>
              <a:t> or </a:t>
            </a:r>
            <a:r>
              <a:rPr lang="fr-FR" dirty="0" err="1"/>
              <a:t>objects</a:t>
            </a:r>
            <a:r>
              <a:rPr lang="fr-FR" dirty="0"/>
              <a:t> of humour?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0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734" y="4686300"/>
            <a:ext cx="8534400" cy="1507067"/>
          </a:xfrm>
        </p:spPr>
        <p:txBody>
          <a:bodyPr/>
          <a:lstStyle/>
          <a:p>
            <a:r>
              <a:rPr lang="fr-FR" dirty="0"/>
              <a:t>Are </a:t>
            </a:r>
            <a:r>
              <a:rPr lang="fr-FR" dirty="0" err="1"/>
              <a:t>political</a:t>
            </a:r>
            <a:r>
              <a:rPr lang="fr-FR" dirty="0"/>
              <a:t> leaders </a:t>
            </a:r>
            <a:r>
              <a:rPr lang="fr-FR" dirty="0" err="1"/>
              <a:t>amusing</a:t>
            </a:r>
            <a:r>
              <a:rPr lang="fr-FR" dirty="0"/>
              <a:t>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Macintosh HD:Users:adm:Desktop:Unknown-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20" y="685800"/>
            <a:ext cx="5989983" cy="361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700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Freundlich </a:t>
            </a:r>
            <a:r>
              <a:rPr lang="fr-FR" dirty="0" err="1"/>
              <a:t>putin</a:t>
            </a:r>
            <a:r>
              <a:rPr lang="fr-FR" dirty="0"/>
              <a:t>? </a:t>
            </a:r>
            <a:r>
              <a:rPr lang="fr-FR" dirty="0" err="1"/>
              <a:t>Amusing</a:t>
            </a:r>
            <a:r>
              <a:rPr lang="fr-FR" dirty="0"/>
              <a:t> and </a:t>
            </a:r>
            <a:r>
              <a:rPr lang="fr-FR" dirty="0" err="1"/>
              <a:t>witty</a:t>
            </a:r>
            <a:r>
              <a:rPr lang="fr-FR" dirty="0"/>
              <a:t> in German, English and </a:t>
            </a:r>
            <a:r>
              <a:rPr lang="fr-FR" dirty="0" err="1"/>
              <a:t>russian</a:t>
            </a:r>
            <a:r>
              <a:rPr lang="fr-FR" dirty="0"/>
              <a:t>? </a:t>
            </a:r>
            <a:br>
              <a:rPr lang="fr-FR" dirty="0"/>
            </a:br>
            <a:r>
              <a:rPr lang="fr-FR" dirty="0" err="1"/>
              <a:t>Politcal</a:t>
            </a:r>
            <a:r>
              <a:rPr lang="fr-FR" dirty="0"/>
              <a:t> </a:t>
            </a:r>
            <a:r>
              <a:rPr lang="fr-FR" dirty="0" err="1"/>
              <a:t>charm</a:t>
            </a:r>
            <a:r>
              <a:rPr lang="fr-FR" dirty="0"/>
              <a:t>?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970" y="702366"/>
            <a:ext cx="3243873" cy="3798206"/>
          </a:xfrm>
        </p:spPr>
      </p:pic>
    </p:spTree>
    <p:extLst>
      <p:ext uri="{BB962C8B-B14F-4D97-AF65-F5344CB8AC3E}">
        <p14:creationId xmlns:p14="http://schemas.microsoft.com/office/powerpoint/2010/main" val="2901813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 </a:t>
            </a:r>
            <a:r>
              <a:rPr lang="fr-FR" dirty="0" err="1"/>
              <a:t>this</a:t>
            </a:r>
            <a:r>
              <a:rPr lang="fr-FR" dirty="0"/>
              <a:t> not ‘</a:t>
            </a:r>
            <a:r>
              <a:rPr lang="fr-FR" dirty="0" err="1"/>
              <a:t>our</a:t>
            </a:r>
            <a:r>
              <a:rPr lang="fr-FR" dirty="0"/>
              <a:t>’ </a:t>
            </a:r>
            <a:r>
              <a:rPr lang="fr-FR" dirty="0" err="1"/>
              <a:t>Putin</a:t>
            </a:r>
            <a:r>
              <a:rPr lang="fr-FR" dirty="0"/>
              <a:t>?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4" y="1412848"/>
            <a:ext cx="9907547" cy="2668822"/>
          </a:xfrm>
        </p:spPr>
      </p:pic>
    </p:spTree>
    <p:extLst>
      <p:ext uri="{BB962C8B-B14F-4D97-AF65-F5344CB8AC3E}">
        <p14:creationId xmlns:p14="http://schemas.microsoft.com/office/powerpoint/2010/main" val="3343723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KGB </a:t>
            </a:r>
            <a:r>
              <a:rPr lang="fr-FR" dirty="0" err="1"/>
              <a:t>elliminating</a:t>
            </a:r>
            <a:r>
              <a:rPr lang="fr-FR" dirty="0"/>
              <a:t> </a:t>
            </a:r>
            <a:r>
              <a:rPr lang="fr-FR" dirty="0" err="1"/>
              <a:t>democracy</a:t>
            </a:r>
            <a:endParaRPr lang="fr-FR" dirty="0"/>
          </a:p>
        </p:txBody>
      </p:sp>
      <p:pic>
        <p:nvPicPr>
          <p:cNvPr id="4" name="Image 3" descr="Macintosh HD:Users:adm:Desktop:images-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31" y="834887"/>
            <a:ext cx="4477868" cy="3047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426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work</a:t>
            </a:r>
            <a:r>
              <a:rPr lang="fr-FR" dirty="0"/>
              <a:t> hard to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great</a:t>
            </a:r>
            <a:r>
              <a:rPr lang="fr-FR" dirty="0"/>
              <a:t> </a:t>
            </a:r>
            <a:r>
              <a:rPr lang="fr-FR" dirty="0" err="1"/>
              <a:t>suits</a:t>
            </a:r>
            <a:endParaRPr lang="fr-FR" dirty="0"/>
          </a:p>
        </p:txBody>
      </p:sp>
      <p:pic>
        <p:nvPicPr>
          <p:cNvPr id="4" name="Image 3" descr="Macintosh HD:Users:adm:Desktop:16-decembre-2017-la-mode-automne-hiver-selon-macr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20" y="808935"/>
            <a:ext cx="5748655" cy="383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415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EU Quotas on </a:t>
            </a:r>
            <a:r>
              <a:rPr lang="fr-FR" dirty="0" err="1"/>
              <a:t>populism</a:t>
            </a:r>
            <a:r>
              <a:rPr lang="fr-FR" dirty="0"/>
              <a:t>?</a:t>
            </a:r>
          </a:p>
        </p:txBody>
      </p:sp>
      <p:pic>
        <p:nvPicPr>
          <p:cNvPr id="4" name="Image 3" descr="Macintosh HD:Users:adm:Desktop:miroslav_kemel_63.jp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36" y="901700"/>
            <a:ext cx="5529208" cy="3399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115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clichés and stereotypes are in play here?</a:t>
            </a:r>
            <a:r>
              <a:rPr lang="fr-FR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French are arrogant and Americans idiots, naive and easily manipulated.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Trump is a prototypical American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Russians are sly manipulators, not to be trusted.  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Russians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hate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Europe.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Russians use gas control to control political outcomes in Europe. Russians are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cossaks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kicking democratic elections to one side.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violent macho 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Putin is an enemy of democracy and will try to destroy it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Putin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humourless</a:t>
            </a: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Babiš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Slovak fascist : </a:t>
            </a:r>
            <a:r>
              <a:rPr lang="en-GB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Husak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was a Slovak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362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humour </a:t>
            </a:r>
            <a:r>
              <a:rPr lang="fr-FR" dirty="0" err="1"/>
              <a:t>says</a:t>
            </a:r>
            <a:r>
              <a:rPr lang="fr-FR" dirty="0"/>
              <a:t> about 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French are arrogant when it comes to the Americans &amp; the Belgians.</a:t>
            </a:r>
            <a:endParaRPr lang="fr-FR" dirty="0"/>
          </a:p>
          <a:p>
            <a:pPr lvl="0"/>
            <a:r>
              <a:rPr lang="en-GB" dirty="0"/>
              <a:t>Americans like to see themselves as the heroes, the sheriffs that save the world. </a:t>
            </a:r>
            <a:endParaRPr lang="fr-FR" dirty="0"/>
          </a:p>
          <a:p>
            <a:pPr lvl="0"/>
            <a:r>
              <a:rPr lang="fr-FR" dirty="0"/>
              <a:t>The </a:t>
            </a:r>
            <a:r>
              <a:rPr lang="fr-FR" dirty="0" err="1"/>
              <a:t>Europeans</a:t>
            </a:r>
            <a:r>
              <a:rPr lang="fr-FR" dirty="0"/>
              <a:t> are </a:t>
            </a:r>
            <a:r>
              <a:rPr lang="fr-FR" dirty="0" err="1"/>
              <a:t>eurocentric</a:t>
            </a:r>
            <a:endParaRPr lang="fr-FR" dirty="0"/>
          </a:p>
          <a:p>
            <a:pPr lvl="0"/>
            <a:r>
              <a:rPr lang="en-GB" dirty="0"/>
              <a:t>Are </a:t>
            </a:r>
            <a:r>
              <a:rPr lang="en-GB" dirty="0" err="1"/>
              <a:t>Švejk</a:t>
            </a:r>
            <a:r>
              <a:rPr lang="en-GB" dirty="0"/>
              <a:t> and </a:t>
            </a:r>
            <a:r>
              <a:rPr lang="en-GB" dirty="0" err="1"/>
              <a:t>švejkování</a:t>
            </a:r>
            <a:r>
              <a:rPr lang="en-GB" dirty="0"/>
              <a:t> are back again? </a:t>
            </a:r>
          </a:p>
          <a:p>
            <a:pPr lvl="0"/>
            <a:r>
              <a:rPr lang="en-GB" dirty="0"/>
              <a:t>Are the Czechs responsible for their democracy?</a:t>
            </a:r>
          </a:p>
          <a:p>
            <a:pPr lvl="0"/>
            <a:r>
              <a:rPr lang="en-GB" dirty="0"/>
              <a:t>And for their fate?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081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rules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Macintosh HD:Users:adm:Desktop:Trump-Putin-te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87" y="848730"/>
            <a:ext cx="5153050" cy="3289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688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can’t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leaders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funny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6631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Humour </a:t>
            </a:r>
            <a:r>
              <a:rPr lang="fr-FR" dirty="0" err="1"/>
              <a:t>humanizes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won’t let our leaders laugh</a:t>
            </a:r>
          </a:p>
          <a:p>
            <a:r>
              <a:rPr lang="en-GB" dirty="0"/>
              <a:t>We laugh at them</a:t>
            </a:r>
          </a:p>
          <a:p>
            <a:r>
              <a:rPr lang="en-GB" dirty="0"/>
              <a:t>We transform our political actors into objects</a:t>
            </a:r>
          </a:p>
          <a:p>
            <a:r>
              <a:rPr lang="en-GB" dirty="0"/>
              <a:t>Objects of hate and derision</a:t>
            </a:r>
          </a:p>
        </p:txBody>
      </p:sp>
    </p:spTree>
    <p:extLst>
      <p:ext uri="{BB962C8B-B14F-4D97-AF65-F5344CB8AC3E}">
        <p14:creationId xmlns:p14="http://schemas.microsoft.com/office/powerpoint/2010/main" val="3402972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Humour </a:t>
            </a:r>
            <a:r>
              <a:rPr lang="fr-FR" dirty="0" err="1"/>
              <a:t>Humanizes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They can’t laugh sense of humour would make them intelligent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Make them human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5952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prefer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clichés </a:t>
            </a:r>
            <a:r>
              <a:rPr lang="fr-FR" dirty="0" err="1"/>
              <a:t>They</a:t>
            </a:r>
            <a:r>
              <a:rPr lang="fr-FR" dirty="0"/>
              <a:t> let us </a:t>
            </a:r>
            <a:r>
              <a:rPr lang="fr-FR" dirty="0" err="1"/>
              <a:t>hate</a:t>
            </a:r>
            <a:r>
              <a:rPr lang="fr-FR" dirty="0"/>
              <a:t> in </a:t>
            </a:r>
            <a:r>
              <a:rPr lang="fr-FR" dirty="0" err="1"/>
              <a:t>peace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Europeans prefer our Putin, </a:t>
            </a:r>
          </a:p>
          <a:p>
            <a:r>
              <a:rPr lang="en-GB" dirty="0"/>
              <a:t>the tyrant of his people</a:t>
            </a:r>
          </a:p>
          <a:p>
            <a:r>
              <a:rPr lang="en-GB" dirty="0"/>
              <a:t> the aggressive belligerent trouble-maker. </a:t>
            </a:r>
          </a:p>
          <a:p>
            <a:r>
              <a:rPr lang="en-GB" dirty="0"/>
              <a:t>We turn out leaders into stereotypes that are larger than life, </a:t>
            </a:r>
          </a:p>
          <a:p>
            <a:r>
              <a:rPr lang="en-GB" dirty="0"/>
              <a:t>When Putin threatens sanctions, he is a capricious. When he authorizes military interventions he is a tyrant invader.</a:t>
            </a:r>
          </a:p>
          <a:p>
            <a:r>
              <a:rPr lang="en-GB" dirty="0"/>
              <a:t>Do we want to understand the geopolitical context: our position in the international community?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582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enjoy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sense</a:t>
            </a:r>
            <a:r>
              <a:rPr lang="fr-FR" dirty="0"/>
              <a:t> of humour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Ethnolinguistics</a:t>
            </a:r>
            <a:r>
              <a:rPr lang="fr-FR" dirty="0"/>
              <a:t> </a:t>
            </a:r>
            <a:r>
              <a:rPr lang="fr-FR" dirty="0" err="1"/>
              <a:t>asks</a:t>
            </a:r>
            <a:r>
              <a:rPr lang="fr-FR" dirty="0"/>
              <a:t> us to </a:t>
            </a:r>
            <a:r>
              <a:rPr lang="fr-FR" dirty="0" err="1"/>
              <a:t>ask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are and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do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laugh</a:t>
            </a:r>
            <a:r>
              <a:rPr lang="fr-FR" dirty="0"/>
              <a:t> at </a:t>
            </a:r>
            <a:r>
              <a:rPr lang="fr-FR" dirty="0" err="1"/>
              <a:t>others</a:t>
            </a:r>
            <a:endParaRPr lang="fr-FR" dirty="0"/>
          </a:p>
          <a:p>
            <a:r>
              <a:rPr lang="fr-FR" dirty="0"/>
              <a:t>As men and </a:t>
            </a:r>
            <a:r>
              <a:rPr lang="fr-FR" dirty="0" err="1"/>
              <a:t>women</a:t>
            </a:r>
            <a:endParaRPr lang="fr-FR" dirty="0"/>
          </a:p>
          <a:p>
            <a:r>
              <a:rPr lang="fr-FR" dirty="0"/>
              <a:t>As </a:t>
            </a:r>
            <a:r>
              <a:rPr lang="fr-FR" dirty="0" err="1"/>
              <a:t>communities</a:t>
            </a:r>
            <a:endParaRPr lang="fr-FR" dirty="0"/>
          </a:p>
          <a:p>
            <a:r>
              <a:rPr lang="fr-FR" dirty="0"/>
              <a:t>As cultures and nations</a:t>
            </a:r>
          </a:p>
          <a:p>
            <a:r>
              <a:rPr lang="fr-FR" dirty="0"/>
              <a:t>As </a:t>
            </a:r>
            <a:r>
              <a:rPr lang="fr-FR" dirty="0" err="1"/>
              <a:t>Europeans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668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/>
              <a:t>Bartminski</a:t>
            </a:r>
            <a:r>
              <a:rPr lang="en-GB" dirty="0"/>
              <a:t>, Jerzy, </a:t>
            </a:r>
            <a:r>
              <a:rPr lang="en-GB" i="1" dirty="0"/>
              <a:t>Aspects of Cognitive Linguistics</a:t>
            </a:r>
            <a:r>
              <a:rPr lang="en-GB" dirty="0"/>
              <a:t>, London: Equinox, 2012.</a:t>
            </a:r>
            <a:endParaRPr lang="fr-FR" dirty="0"/>
          </a:p>
          <a:p>
            <a:pPr lvl="0"/>
            <a:r>
              <a:rPr lang="en-GB" dirty="0"/>
              <a:t>Underhill, James, </a:t>
            </a:r>
            <a:r>
              <a:rPr lang="en-GB" i="1" dirty="0" err="1"/>
              <a:t>Ethnolinguistics</a:t>
            </a:r>
            <a:r>
              <a:rPr lang="en-GB" i="1" dirty="0"/>
              <a:t> and Cultural Concepts: truth, love, hate &amp; war</a:t>
            </a:r>
            <a:r>
              <a:rPr lang="en-GB" dirty="0"/>
              <a:t>, Cambridge: Cambridge University Press. </a:t>
            </a:r>
            <a:endParaRPr lang="fr-FR" dirty="0"/>
          </a:p>
          <a:p>
            <a:pPr lvl="0"/>
            <a:r>
              <a:rPr lang="en-GB" dirty="0" err="1"/>
              <a:t>Walas</a:t>
            </a:r>
            <a:r>
              <a:rPr lang="en-GB" dirty="0"/>
              <a:t>, Tereza, (edited &amp; translated), </a:t>
            </a:r>
            <a:r>
              <a:rPr lang="en-GB" i="1" dirty="0"/>
              <a:t>Stereotypes &amp; Nations</a:t>
            </a:r>
            <a:r>
              <a:rPr lang="en-GB" dirty="0"/>
              <a:t>, </a:t>
            </a:r>
            <a:r>
              <a:rPr lang="en-GB" dirty="0" err="1"/>
              <a:t>Crakow</a:t>
            </a:r>
            <a:r>
              <a:rPr lang="en-GB" dirty="0"/>
              <a:t>, International Cultural Centre </a:t>
            </a:r>
            <a:r>
              <a:rPr lang="en-GB" dirty="0" err="1"/>
              <a:t>Crakow</a:t>
            </a:r>
            <a:r>
              <a:rPr lang="en-GB" dirty="0"/>
              <a:t>, 1996.</a:t>
            </a:r>
            <a:endParaRPr lang="fr-FR" dirty="0"/>
          </a:p>
          <a:p>
            <a:r>
              <a:rPr lang="en-GB" dirty="0"/>
              <a:t> 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572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Webography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u="sng" dirty="0">
                <a:hlinkClick r:id="rId2"/>
              </a:rPr>
              <a:t>http://www.gutenberg.org/files/35622/35622-h/35622-h.htm</a:t>
            </a:r>
            <a:endParaRPr lang="fr-FR" dirty="0"/>
          </a:p>
          <a:p>
            <a:r>
              <a:rPr lang="en-GB" u="sng" dirty="0">
                <a:hlinkClick r:id="rId3"/>
              </a:rPr>
              <a:t>https://www.bing.com/videos/search?q=clint+eastwood+film+racist&amp;&amp;view=detail&amp;mid=DB6695BB7867A5466AC6DB6695BB7867A5466AC6&amp;&amp;FORM=VDRVRV</a:t>
            </a:r>
            <a:endParaRPr lang="fr-FR" dirty="0"/>
          </a:p>
          <a:p>
            <a:r>
              <a:rPr lang="en-GB" u="sng" dirty="0">
                <a:hlinkClick r:id="rId4"/>
              </a:rPr>
              <a:t>https://www.bing.com/videos/search?q=clint+eastwood+film+racist&amp;&amp;view=detail&amp;mid=C9DC6DA622050DB11D11C9DC6DA622050DB11D11&amp;&amp;FORM=VDRVRV</a:t>
            </a:r>
            <a:endParaRPr lang="fr-FR" dirty="0"/>
          </a:p>
          <a:p>
            <a:r>
              <a:rPr lang="en-GB" u="sng" dirty="0">
                <a:hlinkClick r:id="rId5"/>
              </a:rPr>
              <a:t>https://www.reddit.com/r/MeanJokes</a:t>
            </a:r>
            <a:endParaRPr lang="fr-FR" dirty="0"/>
          </a:p>
          <a:p>
            <a:r>
              <a:rPr lang="fr-FR" dirty="0"/>
              <a:t>Shakira satire </a:t>
            </a:r>
            <a:r>
              <a:rPr lang="fr-FR" u="sng" dirty="0">
                <a:hlinkClick r:id="rId6"/>
              </a:rPr>
              <a:t>https://www.bing.com/videos/search?q=shakira+satire+pancake&amp;&amp;view=detail&amp;mid=83E7E55B9FE495960BE183E7E55B9FE495960BE1&amp;&amp;FORM=VRDGAR</a:t>
            </a:r>
            <a:endParaRPr lang="fr-FR" dirty="0"/>
          </a:p>
          <a:p>
            <a:r>
              <a:rPr lang="en-GB" dirty="0"/>
              <a:t>Miley Cyrus satire</a:t>
            </a:r>
            <a:endParaRPr lang="fr-FR" dirty="0"/>
          </a:p>
          <a:p>
            <a:r>
              <a:rPr lang="en-GB" u="sng" dirty="0">
                <a:hlinkClick r:id="rId7"/>
              </a:rPr>
              <a:t>https://www.bing.com/videos/search?q=miley+cyrus+satire+wrecking+ball&amp;view=detail&amp;mid=456D27F3A31E750C8BA8456D27F3A31E750C8BA8&amp;FORM=VIRE</a:t>
            </a:r>
            <a:endParaRPr lang="fr-FR" dirty="0"/>
          </a:p>
          <a:p>
            <a:r>
              <a:rPr lang="en-GB" dirty="0"/>
              <a:t>Kesha satire</a:t>
            </a:r>
            <a:endParaRPr lang="fr-FR" dirty="0"/>
          </a:p>
          <a:p>
            <a:r>
              <a:rPr lang="en-GB" u="sng" dirty="0">
                <a:hlinkClick r:id="rId8"/>
              </a:rPr>
              <a:t>https://www.youtube.com/watch?v=d7n8GqewJ2M</a:t>
            </a:r>
            <a:endParaRPr lang="fr-FR" dirty="0"/>
          </a:p>
          <a:p>
            <a:r>
              <a:rPr lang="en-GB" dirty="0" err="1"/>
              <a:t>Katey</a:t>
            </a:r>
            <a:r>
              <a:rPr lang="en-GB" dirty="0"/>
              <a:t> Perry satire</a:t>
            </a:r>
            <a:endParaRPr lang="fr-FR" dirty="0"/>
          </a:p>
          <a:p>
            <a:r>
              <a:rPr lang="en-GB" u="sng" dirty="0">
                <a:hlinkClick r:id="rId9"/>
              </a:rPr>
              <a:t>https://www.bing.com/videos/search?q=katey+perry+satire+california+girls&amp;&amp;view=detail&amp;mid=946E16A6FC5BD7FF102B946E16A6FC5BD7FF102B&amp;&amp;FORM=VRDGAR</a:t>
            </a:r>
            <a:r>
              <a:rPr lang="en-GB" dirty="0"/>
              <a:t> </a:t>
            </a:r>
            <a:endParaRPr lang="fr-FR" dirty="0"/>
          </a:p>
          <a:p>
            <a:r>
              <a:rPr lang="en-GB" dirty="0"/>
              <a:t>Putin Satire (</a:t>
            </a:r>
            <a:r>
              <a:rPr lang="en-GB" dirty="0" err="1"/>
              <a:t>Cookin</a:t>
            </a:r>
            <a:r>
              <a:rPr lang="en-GB" dirty="0"/>
              <a:t> with Putin)</a:t>
            </a:r>
            <a:endParaRPr lang="fr-FR" dirty="0"/>
          </a:p>
          <a:p>
            <a:r>
              <a:rPr lang="en-GB" u="sng" dirty="0">
                <a:hlinkClick r:id="rId10"/>
              </a:rPr>
              <a:t>https://www.bing.com/videos/search?q=cookin+with+putin&amp;view=detail&amp;mid=74FA251F5D5A3A8C1EAB74FA251F5D5A3A8C1EAB&amp;FORM=VIRE</a:t>
            </a:r>
            <a:endParaRPr lang="fr-FR" dirty="0"/>
          </a:p>
          <a:p>
            <a:r>
              <a:rPr lang="fr-FR" dirty="0"/>
              <a:t>La Fontaine </a:t>
            </a:r>
          </a:p>
          <a:p>
            <a:r>
              <a:rPr lang="fr-FR" u="sng" dirty="0">
                <a:hlinkClick r:id="rId11"/>
              </a:rPr>
              <a:t>http://www.lafontaine.net/lesFables/afficheFable.php?id=47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351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Arrogant French </a:t>
            </a:r>
            <a:r>
              <a:rPr lang="fr-FR" dirty="0" err="1"/>
              <a:t>king</a:t>
            </a:r>
            <a:r>
              <a:rPr lang="fr-FR" dirty="0"/>
              <a:t> of the arrogant french?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Macintosh HD:Users:adm:Desktop:image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35" y="499535"/>
            <a:ext cx="4396153" cy="361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86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People </a:t>
            </a:r>
            <a:r>
              <a:rPr lang="fr-FR" dirty="0" err="1"/>
              <a:t>we</a:t>
            </a:r>
            <a:r>
              <a:rPr lang="fr-FR" dirty="0"/>
              <a:t> love to ridicule &amp; </a:t>
            </a:r>
            <a:r>
              <a:rPr lang="fr-FR" dirty="0" err="1"/>
              <a:t>Hate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Macintosh HD:Users:adm:Desktop:images-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" y="685801"/>
            <a:ext cx="7178431" cy="3742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24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Universal </a:t>
            </a:r>
            <a:r>
              <a:rPr lang="fr-FR" dirty="0" err="1"/>
              <a:t>laughter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Let’s start with two widely held beliefs. </a:t>
            </a:r>
          </a:p>
          <a:p>
            <a:r>
              <a:rPr lang="en-GB" dirty="0"/>
              <a:t>Well-founded beliefs? Or simply personal convictions? </a:t>
            </a:r>
            <a:endParaRPr lang="fr-FR" dirty="0"/>
          </a:p>
          <a:p>
            <a:pPr lvl="0"/>
            <a:r>
              <a:rPr lang="en-GB" dirty="0"/>
              <a:t>We all like a good laugh. </a:t>
            </a:r>
            <a:endParaRPr lang="fr-FR" dirty="0"/>
          </a:p>
          <a:p>
            <a:pPr lvl="0"/>
            <a:r>
              <a:rPr lang="en-GB" dirty="0"/>
              <a:t>All you need is love.  </a:t>
            </a:r>
            <a:endParaRPr lang="fr-FR" dirty="0"/>
          </a:p>
          <a:p>
            <a:r>
              <a:rPr lang="fr-FR" dirty="0"/>
              <a:t>Smějeme se </a:t>
            </a:r>
            <a:r>
              <a:rPr lang="fr-FR" dirty="0" smtClean="0"/>
              <a:t>r</a:t>
            </a:r>
            <a:r>
              <a:rPr lang="cs-CZ" dirty="0" smtClean="0"/>
              <a:t>á</a:t>
            </a:r>
            <a:r>
              <a:rPr lang="fr-FR" dirty="0" smtClean="0"/>
              <a:t>di</a:t>
            </a:r>
            <a:r>
              <a:rPr lang="fr-FR" dirty="0"/>
              <a:t>, všichni </a:t>
            </a:r>
          </a:p>
          <a:p>
            <a:r>
              <a:rPr lang="en-GB" dirty="0" err="1"/>
              <a:t>Všechno</a:t>
            </a:r>
            <a:r>
              <a:rPr lang="en-GB" dirty="0"/>
              <a:t>, co </a:t>
            </a:r>
            <a:r>
              <a:rPr lang="en-GB" dirty="0" err="1"/>
              <a:t>potřebujeme</a:t>
            </a:r>
            <a:r>
              <a:rPr lang="en-GB" dirty="0"/>
              <a:t>, </a:t>
            </a:r>
            <a:r>
              <a:rPr lang="en-GB" dirty="0" err="1"/>
              <a:t>je</a:t>
            </a:r>
            <a:r>
              <a:rPr lang="en-GB" dirty="0"/>
              <a:t> </a:t>
            </a:r>
            <a:r>
              <a:rPr lang="en-GB" dirty="0" err="1"/>
              <a:t>láska</a:t>
            </a:r>
            <a:r>
              <a:rPr lang="en-GB" dirty="0"/>
              <a:t>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666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Three </a:t>
            </a:r>
            <a:r>
              <a:rPr lang="fr-FR" dirty="0" smtClean="0"/>
              <a:t>univ</a:t>
            </a:r>
            <a:r>
              <a:rPr lang="cs-CZ" dirty="0" smtClean="0"/>
              <a:t>ERSAL</a:t>
            </a:r>
            <a:r>
              <a:rPr lang="fr-FR" dirty="0" smtClean="0"/>
              <a:t> </a:t>
            </a:r>
            <a:r>
              <a:rPr lang="fr-FR" dirty="0"/>
              <a:t>(???) Principles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Principle number one: humour is universal</a:t>
            </a:r>
            <a:endParaRPr lang="fr-FR" dirty="0"/>
          </a:p>
          <a:p>
            <a:r>
              <a:rPr lang="en-GB" dirty="0"/>
              <a:t>Principle number two: love is universal</a:t>
            </a:r>
            <a:endParaRPr lang="fr-FR" dirty="0"/>
          </a:p>
          <a:p>
            <a:endParaRPr lang="fr-FR" dirty="0"/>
          </a:p>
          <a:p>
            <a:r>
              <a:rPr lang="en-GB" dirty="0"/>
              <a:t>Do we need a Principle Number Three: hatred is universal?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88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Ethnolinguistics</a:t>
            </a:r>
            <a:r>
              <a:rPr lang="fr-FR" dirty="0"/>
              <a:t> and </a:t>
            </a:r>
            <a:r>
              <a:rPr lang="fr-FR" dirty="0" err="1"/>
              <a:t>hate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</a:t>
            </a:r>
            <a:r>
              <a:rPr lang="cs-CZ" dirty="0" smtClean="0"/>
              <a:t> </a:t>
            </a:r>
            <a:r>
              <a:rPr lang="en-GB" dirty="0" smtClean="0"/>
              <a:t>the </a:t>
            </a:r>
            <a:r>
              <a:rPr lang="en-GB" dirty="0"/>
              <a:t>field of </a:t>
            </a:r>
            <a:r>
              <a:rPr lang="en-GB" dirty="0" err="1"/>
              <a:t>ethnolinguistics</a:t>
            </a:r>
            <a:r>
              <a:rPr lang="en-GB" dirty="0"/>
              <a:t> and cultural studies:</a:t>
            </a:r>
          </a:p>
          <a:p>
            <a:endParaRPr lang="en-GB" dirty="0"/>
          </a:p>
          <a:p>
            <a:r>
              <a:rPr lang="en-GB" dirty="0"/>
              <a:t>Are humour and hatred universal? </a:t>
            </a:r>
          </a:p>
          <a:p>
            <a:r>
              <a:rPr lang="en-GB" dirty="0"/>
              <a:t>What do we hate? </a:t>
            </a:r>
          </a:p>
          <a:p>
            <a:r>
              <a:rPr lang="en-GB" dirty="0"/>
              <a:t>Why do we hate? </a:t>
            </a:r>
          </a:p>
          <a:p>
            <a:r>
              <a:rPr lang="en-GB" dirty="0"/>
              <a:t>And how do we express our hatred? </a:t>
            </a:r>
          </a:p>
          <a:p>
            <a:r>
              <a:rPr lang="en-GB" dirty="0"/>
              <a:t>And how do hatred and humour often go together?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374036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</TotalTime>
  <Words>1372</Words>
  <Application>Microsoft Office PowerPoint</Application>
  <PresentationFormat>Širokoúhlá obrazovka</PresentationFormat>
  <Paragraphs>211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Calibri</vt:lpstr>
      <vt:lpstr>Calibri Light</vt:lpstr>
      <vt:lpstr>Century Gothic</vt:lpstr>
      <vt:lpstr>Symbol</vt:lpstr>
      <vt:lpstr>Times New Roman</vt:lpstr>
      <vt:lpstr>Wingdings 3</vt:lpstr>
      <vt:lpstr>Secteur</vt:lpstr>
      <vt:lpstr>TRANSLATING HATRED &amp; humour</vt:lpstr>
      <vt:lpstr>Putin    Cossack Dictaror?</vt:lpstr>
      <vt:lpstr>An idiot?    Easily manipulated</vt:lpstr>
      <vt:lpstr>Who rules who?</vt:lpstr>
      <vt:lpstr>The Arrogant French king of the arrogant french?</vt:lpstr>
      <vt:lpstr>People we love to ridicule &amp; Hate</vt:lpstr>
      <vt:lpstr>Universal laughter?</vt:lpstr>
      <vt:lpstr>Three univERSAL (???) Principles</vt:lpstr>
      <vt:lpstr>Ethnolinguistics and hate</vt:lpstr>
      <vt:lpstr>Do good patriots always hate?</vt:lpstr>
      <vt:lpstr>Racist jokes: community strategies?</vt:lpstr>
      <vt:lpstr>Lazy latinos, crimminal blacks &amp; German nazis</vt:lpstr>
      <vt:lpstr>What do you laugh at? Who? Why?</vt:lpstr>
      <vt:lpstr>Jokes reveal stereotypes</vt:lpstr>
      <vt:lpstr>Our jokes tell us about us</vt:lpstr>
      <vt:lpstr>Others structure identity</vt:lpstr>
      <vt:lpstr>Nazis in Czech identity and czech politics?</vt:lpstr>
      <vt:lpstr>Details are downplayed</vt:lpstr>
      <vt:lpstr>Subplots are integrated</vt:lpstr>
      <vt:lpstr>Evil two-faced frenchman you can’t trust him… He sounds good, but…</vt:lpstr>
      <vt:lpstr>The good guys are stong and good and loved by women</vt:lpstr>
      <vt:lpstr>Universal humour?  Jokes about women?</vt:lpstr>
      <vt:lpstr>Women laughing at women</vt:lpstr>
      <vt:lpstr>Satirizing shakira the bomba latina</vt:lpstr>
      <vt:lpstr>Hating the west coast  california girls</vt:lpstr>
      <vt:lpstr>What women Hate</vt:lpstr>
      <vt:lpstr>  </vt:lpstr>
      <vt:lpstr>Sexual jokes are violent jokes</vt:lpstr>
      <vt:lpstr>Provisional Conclusions Working hypotheses</vt:lpstr>
      <vt:lpstr>Do political leaders laugh?</vt:lpstr>
      <vt:lpstr>Subjects or objects of humour?</vt:lpstr>
      <vt:lpstr>Are political leaders amusing? </vt:lpstr>
      <vt:lpstr>Freundlich putin? Amusing and witty in German, English and russian?  Politcal charm?</vt:lpstr>
      <vt:lpstr>Is this not ‘our’ Putin?</vt:lpstr>
      <vt:lpstr>KGB elliminating democracy</vt:lpstr>
      <vt:lpstr>I work hard to get my great suits</vt:lpstr>
      <vt:lpstr>EU Quotas on populism?</vt:lpstr>
      <vt:lpstr>What clichés and stereotypes are in play here? </vt:lpstr>
      <vt:lpstr>What our humour says about us</vt:lpstr>
      <vt:lpstr>Why can’t our leaders be funny?</vt:lpstr>
      <vt:lpstr>Humour humanizes</vt:lpstr>
      <vt:lpstr>Humour Humanizes</vt:lpstr>
      <vt:lpstr>We prefer our clichés They let us hate in peace</vt:lpstr>
      <vt:lpstr>We enjoy our sense of humour</vt:lpstr>
      <vt:lpstr>References</vt:lpstr>
      <vt:lpstr>Webography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TRANSLATING HATRED &amp; humour</dc:title>
  <dc:creator>james underhill</dc:creator>
  <cp:lastModifiedBy>Vaňková, Irena</cp:lastModifiedBy>
  <cp:revision>18</cp:revision>
  <dcterms:created xsi:type="dcterms:W3CDTF">2018-05-03T09:56:26Z</dcterms:created>
  <dcterms:modified xsi:type="dcterms:W3CDTF">2018-05-25T15:52:34Z</dcterms:modified>
</cp:coreProperties>
</file>